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4"/>
    <p:sldMasterId id="2147483668" r:id="rId5"/>
    <p:sldMasterId id="2147483674" r:id="rId6"/>
    <p:sldMasterId id="2147483648" r:id="rId7"/>
    <p:sldMasterId id="2147483684" r:id="rId8"/>
    <p:sldMasterId id="2147483697" r:id="rId9"/>
  </p:sldMasterIdLst>
  <p:notesMasterIdLst>
    <p:notesMasterId r:id="rId18"/>
  </p:notesMasterIdLst>
  <p:handoutMasterIdLst>
    <p:handoutMasterId r:id="rId19"/>
  </p:handoutMasterIdLst>
  <p:sldIdLst>
    <p:sldId id="355" r:id="rId10"/>
    <p:sldId id="398" r:id="rId11"/>
    <p:sldId id="401" r:id="rId12"/>
    <p:sldId id="402" r:id="rId13"/>
    <p:sldId id="399" r:id="rId14"/>
    <p:sldId id="400" r:id="rId15"/>
    <p:sldId id="404" r:id="rId16"/>
    <p:sldId id="403" r:id="rId17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FDE2EB-AA0D-405C-A0B6-BE39F56C0499}" v="68" dt="2022-08-07T08:46:15.960"/>
    <p1510:client id="{FD1079B0-CFFB-44DD-B345-CF7ED35F0AE5}" v="858" dt="2022-08-08T06:18:34.660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4"/>
        <p:guide pos="2880"/>
        <p:guide orient="horz" pos="16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, Tianle" userId="c8a36e7e-fa66-4979-869b-47fdf7c1ef7a" providerId="ADAL" clId="{FD1079B0-CFFB-44DD-B345-CF7ED35F0AE5}"/>
    <pc:docChg chg="undo custSel modSld">
      <pc:chgData name="Ni, Tianle" userId="c8a36e7e-fa66-4979-869b-47fdf7c1ef7a" providerId="ADAL" clId="{FD1079B0-CFFB-44DD-B345-CF7ED35F0AE5}" dt="2022-08-08T06:18:34.660" v="2416" actId="20577"/>
      <pc:docMkLst>
        <pc:docMk/>
      </pc:docMkLst>
      <pc:sldChg chg="modSp mod modNotes modNotesTx">
        <pc:chgData name="Ni, Tianle" userId="c8a36e7e-fa66-4979-869b-47fdf7c1ef7a" providerId="ADAL" clId="{FD1079B0-CFFB-44DD-B345-CF7ED35F0AE5}" dt="2022-08-08T06:18:34.660" v="2416" actId="20577"/>
        <pc:sldMkLst>
          <pc:docMk/>
          <pc:sldMk cId="1918497916" sldId="399"/>
        </pc:sldMkLst>
        <pc:spChg chg="mod">
          <ac:chgData name="Ni, Tianle" userId="c8a36e7e-fa66-4979-869b-47fdf7c1ef7a" providerId="ADAL" clId="{FD1079B0-CFFB-44DD-B345-CF7ED35F0AE5}" dt="2022-08-07T20:18:56.525" v="2408" actId="113"/>
          <ac:spMkLst>
            <pc:docMk/>
            <pc:sldMk cId="1918497916" sldId="399"/>
            <ac:spMk id="13" creationId="{A2212F5B-740A-8319-7080-4839FA68775C}"/>
          </ac:spMkLst>
        </pc:spChg>
        <pc:spChg chg="mod">
          <ac:chgData name="Ni, Tianle" userId="c8a36e7e-fa66-4979-869b-47fdf7c1ef7a" providerId="ADAL" clId="{FD1079B0-CFFB-44DD-B345-CF7ED35F0AE5}" dt="2022-08-07T20:18:53.994" v="2407" actId="113"/>
          <ac:spMkLst>
            <pc:docMk/>
            <pc:sldMk cId="1918497916" sldId="399"/>
            <ac:spMk id="14" creationId="{788DFDE4-5588-9485-F80A-CB051C59429C}"/>
          </ac:spMkLst>
        </pc:spChg>
        <pc:spChg chg="mod">
          <ac:chgData name="Ni, Tianle" userId="c8a36e7e-fa66-4979-869b-47fdf7c1ef7a" providerId="ADAL" clId="{FD1079B0-CFFB-44DD-B345-CF7ED35F0AE5}" dt="2022-08-08T06:18:34.660" v="2416" actId="20577"/>
          <ac:spMkLst>
            <pc:docMk/>
            <pc:sldMk cId="1918497916" sldId="399"/>
            <ac:spMk id="19" creationId="{F0B31F60-473A-0999-AE8E-6B79A073A9F6}"/>
          </ac:spMkLst>
        </pc:spChg>
      </pc:sldChg>
      <pc:sldChg chg="addSp delSp modSp mod modNotesTx">
        <pc:chgData name="Ni, Tianle" userId="c8a36e7e-fa66-4979-869b-47fdf7c1ef7a" providerId="ADAL" clId="{FD1079B0-CFFB-44DD-B345-CF7ED35F0AE5}" dt="2022-08-07T20:18:14.007" v="2389" actId="12"/>
        <pc:sldMkLst>
          <pc:docMk/>
          <pc:sldMk cId="1581506540" sldId="400"/>
        </pc:sldMkLst>
        <pc:spChg chg="mod">
          <ac:chgData name="Ni, Tianle" userId="c8a36e7e-fa66-4979-869b-47fdf7c1ef7a" providerId="ADAL" clId="{FD1079B0-CFFB-44DD-B345-CF7ED35F0AE5}" dt="2022-08-07T20:17:34.030" v="2388" actId="1076"/>
          <ac:spMkLst>
            <pc:docMk/>
            <pc:sldMk cId="1581506540" sldId="400"/>
            <ac:spMk id="3" creationId="{C50C2DBD-AE17-16E2-0C56-85272504E521}"/>
          </ac:spMkLst>
        </pc:spChg>
        <pc:spChg chg="mod">
          <ac:chgData name="Ni, Tianle" userId="c8a36e7e-fa66-4979-869b-47fdf7c1ef7a" providerId="ADAL" clId="{FD1079B0-CFFB-44DD-B345-CF7ED35F0AE5}" dt="2022-08-07T20:18:14.007" v="2389" actId="12"/>
          <ac:spMkLst>
            <pc:docMk/>
            <pc:sldMk cId="1581506540" sldId="400"/>
            <ac:spMk id="5" creationId="{6E0B68E8-18D1-4555-2215-A375CD944CDA}"/>
          </ac:spMkLst>
        </pc:spChg>
        <pc:spChg chg="add del">
          <ac:chgData name="Ni, Tianle" userId="c8a36e7e-fa66-4979-869b-47fdf7c1ef7a" providerId="ADAL" clId="{FD1079B0-CFFB-44DD-B345-CF7ED35F0AE5}" dt="2022-08-07T20:17:03.658" v="2383" actId="478"/>
          <ac:spMkLst>
            <pc:docMk/>
            <pc:sldMk cId="1581506540" sldId="400"/>
            <ac:spMk id="6" creationId="{2309875B-50C0-25D0-545D-49623B15D6EB}"/>
          </ac:spMkLst>
        </pc:spChg>
        <pc:spChg chg="del">
          <ac:chgData name="Ni, Tianle" userId="c8a36e7e-fa66-4979-869b-47fdf7c1ef7a" providerId="ADAL" clId="{FD1079B0-CFFB-44DD-B345-CF7ED35F0AE5}" dt="2022-08-07T20:16:29.466" v="2374" actId="478"/>
          <ac:spMkLst>
            <pc:docMk/>
            <pc:sldMk cId="1581506540" sldId="400"/>
            <ac:spMk id="29" creationId="{E8B3BF1C-88A1-712A-597D-1DAFBCB29754}"/>
          </ac:spMkLst>
        </pc:spChg>
        <pc:spChg chg="del mod">
          <ac:chgData name="Ni, Tianle" userId="c8a36e7e-fa66-4979-869b-47fdf7c1ef7a" providerId="ADAL" clId="{FD1079B0-CFFB-44DD-B345-CF7ED35F0AE5}" dt="2022-08-07T20:16:48.641" v="2379" actId="478"/>
          <ac:spMkLst>
            <pc:docMk/>
            <pc:sldMk cId="1581506540" sldId="400"/>
            <ac:spMk id="45" creationId="{3CD7FBBC-1095-690D-834D-1CC492F47802}"/>
          </ac:spMkLst>
        </pc:spChg>
      </pc:sldChg>
    </pc:docChg>
  </pc:docChgLst>
  <pc:docChgLst>
    <pc:chgData name="Seo, Hwasung (Mars)" userId="S::mars.seo@tum.de::512d9b92-3576-4e80-be93-71dca4ea51e8" providerId="AD" clId="Web-{A3FDE2EB-AA0D-405C-A0B6-BE39F56C0499}"/>
    <pc:docChg chg="modSld">
      <pc:chgData name="Seo, Hwasung (Mars)" userId="S::mars.seo@tum.de::512d9b92-3576-4e80-be93-71dca4ea51e8" providerId="AD" clId="Web-{A3FDE2EB-AA0D-405C-A0B6-BE39F56C0499}" dt="2022-08-07T08:46:15.960" v="56" actId="1076"/>
      <pc:docMkLst>
        <pc:docMk/>
      </pc:docMkLst>
      <pc:sldChg chg="modSp">
        <pc:chgData name="Seo, Hwasung (Mars)" userId="S::mars.seo@tum.de::512d9b92-3576-4e80-be93-71dca4ea51e8" providerId="AD" clId="Web-{A3FDE2EB-AA0D-405C-A0B6-BE39F56C0499}" dt="2022-08-07T08:45:00.207" v="27" actId="20577"/>
        <pc:sldMkLst>
          <pc:docMk/>
          <pc:sldMk cId="0" sldId="355"/>
        </pc:sldMkLst>
        <pc:spChg chg="mod">
          <ac:chgData name="Seo, Hwasung (Mars)" userId="S::mars.seo@tum.de::512d9b92-3576-4e80-be93-71dca4ea51e8" providerId="AD" clId="Web-{A3FDE2EB-AA0D-405C-A0B6-BE39F56C0499}" dt="2022-08-07T08:45:00.207" v="27" actId="20577"/>
          <ac:spMkLst>
            <pc:docMk/>
            <pc:sldMk cId="0" sldId="355"/>
            <ac:spMk id="5" creationId="{00000000-0000-0000-0000-000000000000}"/>
          </ac:spMkLst>
        </pc:spChg>
        <pc:picChg chg="mod">
          <ac:chgData name="Seo, Hwasung (Mars)" userId="S::mars.seo@tum.de::512d9b92-3576-4e80-be93-71dca4ea51e8" providerId="AD" clId="Web-{A3FDE2EB-AA0D-405C-A0B6-BE39F56C0499}" dt="2022-08-07T08:43:37.095" v="3" actId="14100"/>
          <ac:picMkLst>
            <pc:docMk/>
            <pc:sldMk cId="0" sldId="355"/>
            <ac:picMk id="7" creationId="{EBB175DA-70B5-5786-DC2D-E8276CB59222}"/>
          </ac:picMkLst>
        </pc:picChg>
      </pc:sldChg>
      <pc:sldChg chg="modSp">
        <pc:chgData name="Seo, Hwasung (Mars)" userId="S::mars.seo@tum.de::512d9b92-3576-4e80-be93-71dca4ea51e8" providerId="AD" clId="Web-{A3FDE2EB-AA0D-405C-A0B6-BE39F56C0499}" dt="2022-08-07T08:44:35.675" v="22" actId="20577"/>
        <pc:sldMkLst>
          <pc:docMk/>
          <pc:sldMk cId="3902341760" sldId="398"/>
        </pc:sldMkLst>
        <pc:spChg chg="mod">
          <ac:chgData name="Seo, Hwasung (Mars)" userId="S::mars.seo@tum.de::512d9b92-3576-4e80-be93-71dca4ea51e8" providerId="AD" clId="Web-{A3FDE2EB-AA0D-405C-A0B6-BE39F56C0499}" dt="2022-08-07T08:44:30.644" v="19" actId="20577"/>
          <ac:spMkLst>
            <pc:docMk/>
            <pc:sldMk cId="3902341760" sldId="398"/>
            <ac:spMk id="2" creationId="{00000000-0000-0000-0000-000000000000}"/>
          </ac:spMkLst>
        </pc:spChg>
        <pc:spChg chg="mod">
          <ac:chgData name="Seo, Hwasung (Mars)" userId="S::mars.seo@tum.de::512d9b92-3576-4e80-be93-71dca4ea51e8" providerId="AD" clId="Web-{A3FDE2EB-AA0D-405C-A0B6-BE39F56C0499}" dt="2022-08-07T08:44:35.675" v="22" actId="20577"/>
          <ac:spMkLst>
            <pc:docMk/>
            <pc:sldMk cId="3902341760" sldId="398"/>
            <ac:spMk id="3" creationId="{00000000-0000-0000-0000-000000000000}"/>
          </ac:spMkLst>
        </pc:spChg>
      </pc:sldChg>
      <pc:sldChg chg="modSp">
        <pc:chgData name="Seo, Hwasung (Mars)" userId="S::mars.seo@tum.de::512d9b92-3576-4e80-be93-71dca4ea51e8" providerId="AD" clId="Web-{A3FDE2EB-AA0D-405C-A0B6-BE39F56C0499}" dt="2022-08-07T08:45:11.692" v="33" actId="20577"/>
        <pc:sldMkLst>
          <pc:docMk/>
          <pc:sldMk cId="1918497916" sldId="399"/>
        </pc:sldMkLst>
        <pc:spChg chg="mod">
          <ac:chgData name="Seo, Hwasung (Mars)" userId="S::mars.seo@tum.de::512d9b92-3576-4e80-be93-71dca4ea51e8" providerId="AD" clId="Web-{A3FDE2EB-AA0D-405C-A0B6-BE39F56C0499}" dt="2022-08-07T08:45:11.692" v="33" actId="20577"/>
          <ac:spMkLst>
            <pc:docMk/>
            <pc:sldMk cId="1918497916" sldId="399"/>
            <ac:spMk id="3" creationId="{00000000-0000-0000-0000-000000000000}"/>
          </ac:spMkLst>
        </pc:spChg>
      </pc:sldChg>
      <pc:sldChg chg="modSp">
        <pc:chgData name="Seo, Hwasung (Mars)" userId="S::mars.seo@tum.de::512d9b92-3576-4e80-be93-71dca4ea51e8" providerId="AD" clId="Web-{A3FDE2EB-AA0D-405C-A0B6-BE39F56C0499}" dt="2022-08-07T08:45:15.583" v="36" actId="20577"/>
        <pc:sldMkLst>
          <pc:docMk/>
          <pc:sldMk cId="1581506540" sldId="400"/>
        </pc:sldMkLst>
        <pc:spChg chg="mod">
          <ac:chgData name="Seo, Hwasung (Mars)" userId="S::mars.seo@tum.de::512d9b92-3576-4e80-be93-71dca4ea51e8" providerId="AD" clId="Web-{A3FDE2EB-AA0D-405C-A0B6-BE39F56C0499}" dt="2022-08-07T08:45:15.583" v="36" actId="20577"/>
          <ac:spMkLst>
            <pc:docMk/>
            <pc:sldMk cId="1581506540" sldId="400"/>
            <ac:spMk id="30" creationId="{FC28E5DA-B403-1EA9-5A90-8FD7C06B0B55}"/>
          </ac:spMkLst>
        </pc:spChg>
      </pc:sldChg>
      <pc:sldChg chg="modSp">
        <pc:chgData name="Seo, Hwasung (Mars)" userId="S::mars.seo@tum.de::512d9b92-3576-4e80-be93-71dca4ea51e8" providerId="AD" clId="Web-{A3FDE2EB-AA0D-405C-A0B6-BE39F56C0499}" dt="2022-08-07T08:45:06.051" v="30" actId="20577"/>
        <pc:sldMkLst>
          <pc:docMk/>
          <pc:sldMk cId="705405437" sldId="401"/>
        </pc:sldMkLst>
        <pc:spChg chg="mod">
          <ac:chgData name="Seo, Hwasung (Mars)" userId="S::mars.seo@tum.de::512d9b92-3576-4e80-be93-71dca4ea51e8" providerId="AD" clId="Web-{A3FDE2EB-AA0D-405C-A0B6-BE39F56C0499}" dt="2022-08-07T08:45:06.051" v="30" actId="20577"/>
          <ac:spMkLst>
            <pc:docMk/>
            <pc:sldMk cId="705405437" sldId="401"/>
            <ac:spMk id="44" creationId="{089235DB-A220-4A03-4EB6-BA5CB8DD3B46}"/>
          </ac:spMkLst>
        </pc:spChg>
      </pc:sldChg>
      <pc:sldChg chg="modSp">
        <pc:chgData name="Seo, Hwasung (Mars)" userId="S::mars.seo@tum.de::512d9b92-3576-4e80-be93-71dca4ea51e8" providerId="AD" clId="Web-{A3FDE2EB-AA0D-405C-A0B6-BE39F56C0499}" dt="2022-08-07T08:45:40.303" v="48" actId="1076"/>
        <pc:sldMkLst>
          <pc:docMk/>
          <pc:sldMk cId="1715604601" sldId="402"/>
        </pc:sldMkLst>
        <pc:spChg chg="mod">
          <ac:chgData name="Seo, Hwasung (Mars)" userId="S::mars.seo@tum.de::512d9b92-3576-4e80-be93-71dca4ea51e8" providerId="AD" clId="Web-{A3FDE2EB-AA0D-405C-A0B6-BE39F56C0499}" dt="2022-08-07T08:45:25.708" v="42" actId="14100"/>
          <ac:spMkLst>
            <pc:docMk/>
            <pc:sldMk cId="1715604601" sldId="402"/>
            <ac:spMk id="27" creationId="{1560C641-87E7-D336-15FD-0F3387E48ABE}"/>
          </ac:spMkLst>
        </pc:spChg>
        <pc:spChg chg="mod">
          <ac:chgData name="Seo, Hwasung (Mars)" userId="S::mars.seo@tum.de::512d9b92-3576-4e80-be93-71dca4ea51e8" providerId="AD" clId="Web-{A3FDE2EB-AA0D-405C-A0B6-BE39F56C0499}" dt="2022-08-07T08:45:35.162" v="47" actId="14100"/>
          <ac:spMkLst>
            <pc:docMk/>
            <pc:sldMk cId="1715604601" sldId="402"/>
            <ac:spMk id="32" creationId="{F9240D89-247D-51B7-25B4-C1EC61188058}"/>
          </ac:spMkLst>
        </pc:spChg>
        <pc:spChg chg="mod">
          <ac:chgData name="Seo, Hwasung (Mars)" userId="S::mars.seo@tum.de::512d9b92-3576-4e80-be93-71dca4ea51e8" providerId="AD" clId="Web-{A3FDE2EB-AA0D-405C-A0B6-BE39F56C0499}" dt="2022-08-07T08:45:40.303" v="48" actId="1076"/>
          <ac:spMkLst>
            <pc:docMk/>
            <pc:sldMk cId="1715604601" sldId="402"/>
            <ac:spMk id="38" creationId="{DDF37E43-2F33-3F7B-B3F2-3B170381C7A5}"/>
          </ac:spMkLst>
        </pc:spChg>
      </pc:sldChg>
      <pc:sldChg chg="modSp">
        <pc:chgData name="Seo, Hwasung (Mars)" userId="S::mars.seo@tum.de::512d9b92-3576-4e80-be93-71dca4ea51e8" providerId="AD" clId="Web-{A3FDE2EB-AA0D-405C-A0B6-BE39F56C0499}" dt="2022-08-07T08:46:15.960" v="56" actId="1076"/>
        <pc:sldMkLst>
          <pc:docMk/>
          <pc:sldMk cId="2222699345" sldId="403"/>
        </pc:sldMkLst>
        <pc:spChg chg="mod">
          <ac:chgData name="Seo, Hwasung (Mars)" userId="S::mars.seo@tum.de::512d9b92-3576-4e80-be93-71dca4ea51e8" providerId="AD" clId="Web-{A3FDE2EB-AA0D-405C-A0B6-BE39F56C0499}" dt="2022-08-07T08:46:15.960" v="56" actId="1076"/>
          <ac:spMkLst>
            <pc:docMk/>
            <pc:sldMk cId="2222699345" sldId="403"/>
            <ac:spMk id="3" creationId="{8A71A12A-CE88-5697-94DD-77FB09B0EE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07/08/2022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07/08/2022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/>
                  <a:t>First the kinematics of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 and shadow hand is different</a:t>
                </a:r>
              </a:p>
              <a:p>
                <a:r>
                  <a:rPr lang="en-US" altLang="zh-CN" err="1"/>
                  <a:t>Senseglove</a:t>
                </a:r>
                <a:r>
                  <a:rPr lang="en-US" altLang="zh-CN"/>
                  <a:t> has four joints DIP, PIP, MCP-1, MCP-2 for each finger, but it doesn’t have wrist</a:t>
                </a:r>
              </a:p>
              <a:p>
                <a:r>
                  <a:rPr lang="en-US" altLang="zh-CN"/>
                  <a:t>However, when controlling the shadow hand in Gazebo simulation. It can also control the wrist </a:t>
                </a:r>
              </a:p>
              <a:p>
                <a:r>
                  <a:rPr lang="en-US" altLang="zh-CN"/>
                  <a:t>Without considering the wrist, the Fingers have 12 controllers, 3 for ring, middle, index, 4 for pinky, 5 for thumb.</a:t>
                </a:r>
              </a:p>
              <a:p>
                <a:r>
                  <a:rPr lang="en-US" altLang="zh-CN"/>
                  <a:t>That’s why we can not just directly map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 to shadow hand’s joint controller. So, the redundant joints(PIP on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) are removed away.</a:t>
                </a:r>
              </a:p>
              <a:p>
                <a:endParaRPr lang="en-US" altLang="zh-CN"/>
              </a:p>
              <a:p>
                <a:r>
                  <a:rPr lang="en-US" altLang="zh-CN"/>
                  <a:t>Second, the ranges of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 and shadow hand is different.  </a:t>
                </a:r>
              </a:p>
              <a:p>
                <a:endParaRPr lang="en-US" altLang="zh-CN"/>
              </a:p>
              <a:p>
                <a:r>
                  <a:rPr lang="en-US" altLang="zh-CN"/>
                  <a:t>For shadow hand, its DIP and PIP joints are coupled and change from 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0~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/>
                  <a:t>, but</a:t>
                </a:r>
                <a:r>
                  <a:rPr lang="en-US" altLang="zh-CN" baseline="0"/>
                  <a:t> MCP is 0~pi, shake is -0.35~0.35. Furthermore, the thumb of shadow hand can make some unhuman pose. Even worse, there is a weird setting on the </a:t>
                </a:r>
                <a:r>
                  <a:rPr lang="en-US" altLang="zh-CN" baseline="0" err="1"/>
                  <a:t>shake.In</a:t>
                </a:r>
                <a:r>
                  <a:rPr lang="en-US" altLang="zh-CN" baseline="0"/>
                  <a:t> the figure I set the shake as -0.35, ring/pinky are opposite to middle/index. </a:t>
                </a:r>
              </a:p>
              <a:p>
                <a:endParaRPr lang="en-US" altLang="zh-CN"/>
              </a:p>
              <a:p>
                <a:r>
                  <a:rPr lang="en-US" altLang="zh-CN"/>
                  <a:t>For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, Large hand and small hand affect the joint ranges of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. The glove has its own program to do the calibration, but its joint values will change very time.</a:t>
                </a:r>
              </a:p>
              <a:p>
                <a:r>
                  <a:rPr lang="en-US" altLang="zh-CN"/>
                  <a:t>We test with large hand and small hand, but the values are still different after calibration. </a:t>
                </a:r>
              </a:p>
              <a:p>
                <a:r>
                  <a:rPr lang="en-US" altLang="zh-CN"/>
                  <a:t>These are the difficulties lying in mapping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 to shadow hand</a:t>
                </a:r>
                <a:endParaRPr lang="zh-CN" altLang="en-US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/>
                  <a:t>First the kinematics of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 and shadow hand is different</a:t>
                </a:r>
              </a:p>
              <a:p>
                <a:r>
                  <a:rPr lang="en-US" altLang="zh-CN" err="1"/>
                  <a:t>Senseglove</a:t>
                </a:r>
                <a:r>
                  <a:rPr lang="en-US" altLang="zh-CN"/>
                  <a:t> has four joints DIP, PIP, MCP-1, MCP-2 for each finger, but it doesn’t have wrist</a:t>
                </a:r>
              </a:p>
              <a:p>
                <a:r>
                  <a:rPr lang="en-US" altLang="zh-CN"/>
                  <a:t>However, when controlling the shadow hand in Gazebo simulation. It can also control the wrist </a:t>
                </a:r>
              </a:p>
              <a:p>
                <a:r>
                  <a:rPr lang="en-US" altLang="zh-CN"/>
                  <a:t>Without considering the wrist, the Fingers have 12 controllers, 3 for ring, middle, index, 4 for pinky, 5 for thumb.</a:t>
                </a:r>
              </a:p>
              <a:p>
                <a:r>
                  <a:rPr lang="en-US" altLang="zh-CN"/>
                  <a:t>That’s why we can not just directly map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 to shadow hand’s joint controller. So, the redundant joints(PIP on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) are removed away.</a:t>
                </a:r>
              </a:p>
              <a:p>
                <a:endParaRPr lang="en-US" altLang="zh-CN"/>
              </a:p>
              <a:p>
                <a:r>
                  <a:rPr lang="en-US" altLang="zh-CN"/>
                  <a:t>Second, the ranges of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 and shadow hand is different.  </a:t>
                </a:r>
              </a:p>
              <a:p>
                <a:endParaRPr lang="en-US" altLang="zh-CN"/>
              </a:p>
              <a:p>
                <a:r>
                  <a:rPr lang="en-US" altLang="zh-CN"/>
                  <a:t>For shadow hand, its DIP and PIP joints are coupled and change from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0~2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𝜋</a:t>
                </a:r>
                <a:r>
                  <a:rPr lang="en-US" altLang="zh-CN"/>
                  <a:t>, but</a:t>
                </a:r>
                <a:r>
                  <a:rPr lang="en-US" altLang="zh-CN" baseline="0"/>
                  <a:t> MCP is 0~pi, shake is -0.35~0.35. Furthermore, the thumb of shadow hand can make some unhuman pose. Even worse, there is a weird setting on the </a:t>
                </a:r>
                <a:r>
                  <a:rPr lang="en-US" altLang="zh-CN" baseline="0" err="1"/>
                  <a:t>shake.In</a:t>
                </a:r>
                <a:r>
                  <a:rPr lang="en-US" altLang="zh-CN" baseline="0"/>
                  <a:t> the figure I set the shake as -0.35, ring/pinky are opposite to middle/index. </a:t>
                </a:r>
              </a:p>
              <a:p>
                <a:endParaRPr lang="en-US" altLang="zh-CN"/>
              </a:p>
              <a:p>
                <a:r>
                  <a:rPr lang="en-US" altLang="zh-CN"/>
                  <a:t>For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, Large hand and small hand affect the joint ranges of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. The glove has its own program to do the calibration, but its joint values will change very time.</a:t>
                </a:r>
              </a:p>
              <a:p>
                <a:r>
                  <a:rPr lang="en-US" altLang="zh-CN"/>
                  <a:t>We test with large hand and small hand, but the values are still different after calibration. </a:t>
                </a:r>
              </a:p>
              <a:p>
                <a:r>
                  <a:rPr lang="en-US" altLang="zh-CN"/>
                  <a:t>These are the difficulties lying in mapping </a:t>
                </a:r>
                <a:r>
                  <a:rPr lang="en-US" altLang="zh-CN" err="1"/>
                  <a:t>senseglove</a:t>
                </a:r>
                <a:r>
                  <a:rPr lang="en-US" altLang="zh-CN"/>
                  <a:t> to shadow hand</a:t>
                </a:r>
                <a:endParaRPr lang="zh-CN" altLang="en-US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85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With these problems and understanding in mind, we design an own calibration to fit for different hand size, then everyone’s hand can match concisely to shadow hand</a:t>
            </a:r>
          </a:p>
          <a:p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calibration,</a:t>
            </a:r>
            <a:r>
              <a:rPr lang="zh-CN" altLang="en-US"/>
              <a:t> </a:t>
            </a:r>
            <a:r>
              <a:rPr lang="en-US" altLang="zh-CN"/>
              <a:t>we first open the hand and spread as much as possible. In this case, most of joint values are small, so set as low bound </a:t>
            </a:r>
          </a:p>
          <a:p>
            <a:r>
              <a:rPr lang="en-US" altLang="zh-CN"/>
              <a:t>Then we close the hand as a fist and set as upper bound. </a:t>
            </a:r>
          </a:p>
          <a:p>
            <a:endParaRPr lang="en-US" altLang="zh-CN"/>
          </a:p>
          <a:p>
            <a:r>
              <a:rPr lang="en-US" altLang="zh-CN"/>
              <a:t>After calibration, the </a:t>
            </a:r>
            <a:r>
              <a:rPr lang="en-US" altLang="zh-CN" err="1"/>
              <a:t>senseglove</a:t>
            </a:r>
            <a:r>
              <a:rPr lang="en-US" altLang="zh-CN"/>
              <a:t> and </a:t>
            </a:r>
            <a:r>
              <a:rPr lang="en-US" altLang="zh-CN" err="1"/>
              <a:t>shadowhand</a:t>
            </a:r>
            <a:r>
              <a:rPr lang="en-US" altLang="zh-CN"/>
              <a:t> can perfectly correspond to each other.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643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Grasping</a:t>
            </a:r>
            <a:r>
              <a:rPr lang="en-US" altLang="zh-CN"/>
              <a:t> </a:t>
            </a:r>
            <a:r>
              <a:rPr lang="en-US" altLang="zh-CN" sz="3200"/>
              <a:t>with </a:t>
            </a:r>
            <a:r>
              <a:rPr lang="en-US" altLang="zh-CN" sz="3200" err="1"/>
              <a:t>Senseglove</a:t>
            </a:r>
            <a:r>
              <a:rPr lang="en-US" altLang="zh-CN" sz="3200"/>
              <a:t> </a:t>
            </a:r>
            <a:endParaRPr lang="de-DE" sz="3200">
              <a:cs typeface="Arial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1963312"/>
            <a:ext cx="8508999" cy="955594"/>
          </a:xfrm>
        </p:spPr>
        <p:txBody>
          <a:bodyPr/>
          <a:lstStyle/>
          <a:p>
            <a:r>
              <a:rPr lang="en-US" altLang="zh-CN" err="1"/>
              <a:t>Seo</a:t>
            </a:r>
            <a:r>
              <a:rPr lang="en-US" altLang="zh-CN"/>
              <a:t> (Mars) </a:t>
            </a:r>
            <a:r>
              <a:rPr lang="en-US" altLang="zh-CN" err="1"/>
              <a:t>Hwasung</a:t>
            </a:r>
            <a:r>
              <a:rPr lang="en-US" altLang="zh-CN"/>
              <a:t> </a:t>
            </a:r>
          </a:p>
          <a:p>
            <a:r>
              <a:rPr lang="en-US" altLang="zh-CN"/>
              <a:t>Tianle Ni </a:t>
            </a:r>
            <a:endParaRPr lang="de-DE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B175DA-70B5-5786-DC2D-E8276CB59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833" y="1487893"/>
            <a:ext cx="5364620" cy="29705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1800"/>
              <a:t>Mapping Shadow hand with Senseglove</a:t>
            </a:r>
            <a:endParaRPr lang="de-DE" sz="1800">
              <a:cs typeface="Arial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1800"/>
              <a:t>2 </a:t>
            </a:r>
            <a:r>
              <a:rPr lang="de-DE" sz="1800" err="1"/>
              <a:t>fingers</a:t>
            </a:r>
            <a:r>
              <a:rPr lang="de-DE" sz="1800"/>
              <a:t> </a:t>
            </a:r>
            <a:r>
              <a:rPr lang="de-DE" sz="1800" err="1"/>
              <a:t>closure</a:t>
            </a:r>
            <a:r>
              <a:rPr lang="de-DE" sz="1800"/>
              <a:t> </a:t>
            </a:r>
            <a:r>
              <a:rPr lang="de-DE" sz="1800" err="1"/>
              <a:t>to</a:t>
            </a:r>
            <a:r>
              <a:rPr lang="de-DE" sz="1800"/>
              <a:t> </a:t>
            </a:r>
            <a:r>
              <a:rPr lang="de-DE" sz="1800" err="1"/>
              <a:t>full</a:t>
            </a:r>
            <a:r>
              <a:rPr lang="de-DE" sz="1800"/>
              <a:t> </a:t>
            </a:r>
            <a:r>
              <a:rPr lang="de-DE" sz="1800" err="1"/>
              <a:t>hand</a:t>
            </a:r>
            <a:r>
              <a:rPr lang="de-DE" sz="1800"/>
              <a:t> </a:t>
            </a:r>
            <a:r>
              <a:rPr lang="de-DE" sz="1800" err="1"/>
              <a:t>closure</a:t>
            </a:r>
            <a:endParaRPr lang="de-DE" sz="1800">
              <a:cs typeface="Arial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1800"/>
              <a:t>Creat object in Gazebo</a:t>
            </a:r>
            <a:endParaRPr lang="de-DE" sz="1800">
              <a:cs typeface="Arial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1800" err="1"/>
              <a:t>Grasp</a:t>
            </a:r>
            <a:r>
              <a:rPr lang="de-DE" sz="1800"/>
              <a:t> </a:t>
            </a:r>
            <a:r>
              <a:rPr lang="de-DE" sz="1800" err="1"/>
              <a:t>object</a:t>
            </a:r>
            <a:r>
              <a:rPr lang="de-DE" sz="1800"/>
              <a:t> and </a:t>
            </a:r>
            <a:r>
              <a:rPr lang="de-DE" sz="1800" err="1"/>
              <a:t>provide</a:t>
            </a:r>
            <a:r>
              <a:rPr lang="de-DE" sz="1800"/>
              <a:t> </a:t>
            </a:r>
            <a:r>
              <a:rPr lang="de-DE" sz="1800" err="1"/>
              <a:t>realistic</a:t>
            </a:r>
            <a:r>
              <a:rPr lang="de-DE" sz="1800"/>
              <a:t> </a:t>
            </a:r>
            <a:r>
              <a:rPr lang="de-DE" sz="1800" err="1"/>
              <a:t>haptic</a:t>
            </a:r>
            <a:r>
              <a:rPr lang="de-DE" sz="1800"/>
              <a:t> </a:t>
            </a:r>
            <a:r>
              <a:rPr lang="de-DE" sz="1800" err="1"/>
              <a:t>feedback</a:t>
            </a:r>
            <a:endParaRPr lang="de-DE" sz="1800">
              <a:cs typeface="Arial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</p:spPr>
        <p:txBody>
          <a:bodyPr/>
          <a:lstStyle/>
          <a:p>
            <a:r>
              <a:rPr lang="de-DE" sz="3200"/>
              <a:t>Task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34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C34E95F-5EC6-866B-888C-65D867D0BBCA}"/>
              </a:ext>
            </a:extLst>
          </p:cNvPr>
          <p:cNvSpPr/>
          <p:nvPr/>
        </p:nvSpPr>
        <p:spPr>
          <a:xfrm>
            <a:off x="88288" y="2076286"/>
            <a:ext cx="1923392" cy="4649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900" b="1" err="1"/>
              <a:t>senseglove</a:t>
            </a:r>
            <a:r>
              <a:rPr lang="en-US" altLang="zh-CN" sz="900" b="1"/>
              <a:t>/</a:t>
            </a:r>
            <a:r>
              <a:rPr lang="en-US" altLang="zh-CN" sz="900" b="1" err="1"/>
              <a:t>hardware_Interface</a:t>
            </a:r>
            <a:endParaRPr lang="zh-CN" altLang="en-US" sz="9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CDB2ED-CE05-23D2-4DA1-C64C0EEB93BF}"/>
              </a:ext>
            </a:extLst>
          </p:cNvPr>
          <p:cNvSpPr/>
          <p:nvPr/>
        </p:nvSpPr>
        <p:spPr>
          <a:xfrm>
            <a:off x="1627003" y="1715157"/>
            <a:ext cx="1109893" cy="2711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00" b="1" err="1"/>
              <a:t>joint_states</a:t>
            </a:r>
            <a:endParaRPr lang="zh-CN" altLang="en-US" sz="1000" b="1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004CD74-A6B5-7420-02C9-5B2C1013D12F}"/>
              </a:ext>
            </a:extLst>
          </p:cNvPr>
          <p:cNvSpPr/>
          <p:nvPr/>
        </p:nvSpPr>
        <p:spPr>
          <a:xfrm>
            <a:off x="1483009" y="2694589"/>
            <a:ext cx="1430458" cy="2711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00" b="1"/>
              <a:t>/</a:t>
            </a:r>
            <a:r>
              <a:rPr lang="en-US" altLang="zh-CN" sz="1000" b="1" err="1"/>
              <a:t>senseglove_states</a:t>
            </a:r>
            <a:endParaRPr lang="zh-CN" altLang="en-US" sz="1000" b="1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600DB77-112D-76A4-E637-5905931CC61D}"/>
              </a:ext>
            </a:extLst>
          </p:cNvPr>
          <p:cNvSpPr/>
          <p:nvPr/>
        </p:nvSpPr>
        <p:spPr>
          <a:xfrm>
            <a:off x="664253" y="3347063"/>
            <a:ext cx="1990659" cy="3412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00" b="1" err="1"/>
              <a:t>finger_distances</a:t>
            </a:r>
            <a:endParaRPr lang="zh-CN" altLang="en-US" sz="1000" b="1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1D7573A-0581-AA09-5CCF-A445797D954D}"/>
              </a:ext>
            </a:extLst>
          </p:cNvPr>
          <p:cNvSpPr/>
          <p:nvPr/>
        </p:nvSpPr>
        <p:spPr>
          <a:xfrm>
            <a:off x="3693335" y="2265139"/>
            <a:ext cx="1868739" cy="5650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b="1" err="1"/>
              <a:t>Bridge_Node</a:t>
            </a:r>
            <a:endParaRPr lang="zh-CN" altLang="en-US" sz="1400" b="1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EB97600-BED9-E01A-CA62-7658468C768F}"/>
              </a:ext>
            </a:extLst>
          </p:cNvPr>
          <p:cNvSpPr/>
          <p:nvPr/>
        </p:nvSpPr>
        <p:spPr>
          <a:xfrm>
            <a:off x="3820511" y="1170721"/>
            <a:ext cx="1614389" cy="2711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00" b="1"/>
              <a:t>/contacts/fingers</a:t>
            </a:r>
            <a:endParaRPr lang="zh-CN" altLang="en-US" sz="1000" b="1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AE4E48B-42FF-1721-55F5-FC0F7E38228F}"/>
              </a:ext>
            </a:extLst>
          </p:cNvPr>
          <p:cNvSpPr/>
          <p:nvPr/>
        </p:nvSpPr>
        <p:spPr>
          <a:xfrm>
            <a:off x="2938692" y="3384901"/>
            <a:ext cx="1614389" cy="2711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00" b="1" err="1"/>
              <a:t>finger_distances</a:t>
            </a:r>
            <a:endParaRPr lang="zh-CN" altLang="en-US" sz="1000" b="1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91640E2-6704-C153-C4CF-67D5740597E0}"/>
              </a:ext>
            </a:extLst>
          </p:cNvPr>
          <p:cNvSpPr/>
          <p:nvPr/>
        </p:nvSpPr>
        <p:spPr>
          <a:xfrm>
            <a:off x="7264751" y="2284866"/>
            <a:ext cx="1488266" cy="5987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/>
              <a:t>/gazebo</a:t>
            </a:r>
            <a:endParaRPr lang="zh-CN" altLang="en-US" sz="1600" b="1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47E3848-BCCA-E2AD-A57A-64AED39253E2}"/>
              </a:ext>
            </a:extLst>
          </p:cNvPr>
          <p:cNvSpPr/>
          <p:nvPr/>
        </p:nvSpPr>
        <p:spPr>
          <a:xfrm>
            <a:off x="5741802" y="2328829"/>
            <a:ext cx="1365294" cy="4445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00" b="1" err="1"/>
              <a:t>position_controller</a:t>
            </a:r>
            <a:r>
              <a:rPr lang="en-US" altLang="zh-CN" sz="1000" b="1"/>
              <a:t>/command</a:t>
            </a:r>
            <a:endParaRPr lang="zh-CN" altLang="en-US" sz="1000" b="1"/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74C92AFB-0F9C-434D-CBB2-AD6EFD9A3536}"/>
              </a:ext>
            </a:extLst>
          </p:cNvPr>
          <p:cNvCxnSpPr>
            <a:cxnSpLocks/>
            <a:stCxn id="5" idx="7"/>
            <a:endCxn id="8" idx="2"/>
          </p:cNvCxnSpPr>
          <p:nvPr/>
        </p:nvCxnSpPr>
        <p:spPr>
          <a:xfrm rot="5400000" flipH="1" flipV="1">
            <a:off x="1876950" y="1839381"/>
            <a:ext cx="158057" cy="4519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CCE0E51E-F0B6-4760-D6FC-1070E94FD665}"/>
              </a:ext>
            </a:extLst>
          </p:cNvPr>
          <p:cNvCxnSpPr>
            <a:endCxn id="19" idx="0"/>
          </p:cNvCxnSpPr>
          <p:nvPr/>
        </p:nvCxnSpPr>
        <p:spPr>
          <a:xfrm>
            <a:off x="1595470" y="2503433"/>
            <a:ext cx="602768" cy="1911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9992237C-2AD6-D765-087E-E3774D480365}"/>
              </a:ext>
            </a:extLst>
          </p:cNvPr>
          <p:cNvCxnSpPr>
            <a:stCxn id="8" idx="3"/>
            <a:endCxn id="30" idx="1"/>
          </p:cNvCxnSpPr>
          <p:nvPr/>
        </p:nvCxnSpPr>
        <p:spPr>
          <a:xfrm>
            <a:off x="2736896" y="1850741"/>
            <a:ext cx="1230109" cy="4971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10BA9388-1DC9-777D-A65B-19BF5E248B26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rot="5400000">
            <a:off x="1738258" y="2887082"/>
            <a:ext cx="381307" cy="5386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B39EB4EC-2AB8-990F-231A-5AFF35FB59AF}"/>
              </a:ext>
            </a:extLst>
          </p:cNvPr>
          <p:cNvCxnSpPr>
            <a:stCxn id="34" idx="3"/>
            <a:endCxn id="30" idx="4"/>
          </p:cNvCxnSpPr>
          <p:nvPr/>
        </p:nvCxnSpPr>
        <p:spPr>
          <a:xfrm flipV="1">
            <a:off x="4553081" y="2830173"/>
            <a:ext cx="74624" cy="6903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3EE12ECB-C6EF-9279-DD2D-30336A114D53}"/>
              </a:ext>
            </a:extLst>
          </p:cNvPr>
          <p:cNvCxnSpPr>
            <a:stCxn id="31" idx="2"/>
            <a:endCxn id="30" idx="0"/>
          </p:cNvCxnSpPr>
          <p:nvPr/>
        </p:nvCxnSpPr>
        <p:spPr>
          <a:xfrm rot="5400000">
            <a:off x="4216081" y="1853513"/>
            <a:ext cx="823251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4D09BFB3-A018-D9A9-FBA1-EFCDB1A01793}"/>
              </a:ext>
            </a:extLst>
          </p:cNvPr>
          <p:cNvCxnSpPr>
            <a:stCxn id="30" idx="6"/>
            <a:endCxn id="39" idx="1"/>
          </p:cNvCxnSpPr>
          <p:nvPr/>
        </p:nvCxnSpPr>
        <p:spPr>
          <a:xfrm>
            <a:off x="5562074" y="2547656"/>
            <a:ext cx="179728" cy="34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F2FA3FD6-375A-0472-0175-53CE10E9B1DA}"/>
              </a:ext>
            </a:extLst>
          </p:cNvPr>
          <p:cNvCxnSpPr>
            <a:stCxn id="39" idx="3"/>
            <a:endCxn id="37" idx="2"/>
          </p:cNvCxnSpPr>
          <p:nvPr/>
        </p:nvCxnSpPr>
        <p:spPr>
          <a:xfrm>
            <a:off x="7107096" y="2551123"/>
            <a:ext cx="157655" cy="331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CB7A9893-E5E5-EF95-84F6-CA825DB3C069}"/>
              </a:ext>
            </a:extLst>
          </p:cNvPr>
          <p:cNvCxnSpPr>
            <a:stCxn id="37" idx="0"/>
            <a:endCxn id="31" idx="3"/>
          </p:cNvCxnSpPr>
          <p:nvPr/>
        </p:nvCxnSpPr>
        <p:spPr>
          <a:xfrm rot="16200000" flipV="1">
            <a:off x="6232612" y="508594"/>
            <a:ext cx="978561" cy="25739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0E05DAA2-328D-DAB4-D321-C50AF71C7372}"/>
              </a:ext>
            </a:extLst>
          </p:cNvPr>
          <p:cNvCxnSpPr>
            <a:stCxn id="28" idx="6"/>
            <a:endCxn id="34" idx="1"/>
          </p:cNvCxnSpPr>
          <p:nvPr/>
        </p:nvCxnSpPr>
        <p:spPr>
          <a:xfrm>
            <a:off x="2654912" y="3517711"/>
            <a:ext cx="283780" cy="27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560C641-87E7-D336-15FD-0F3387E48ABE}"/>
              </a:ext>
            </a:extLst>
          </p:cNvPr>
          <p:cNvSpPr txBox="1"/>
          <p:nvPr/>
        </p:nvSpPr>
        <p:spPr>
          <a:xfrm>
            <a:off x="854490" y="3961664"/>
            <a:ext cx="3957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1600" b="1"/>
              <a:t>2 Finger Closure to Full Hand Closure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78A6C9-F05F-0A4B-4C72-831CFEDBB299}"/>
              </a:ext>
            </a:extLst>
          </p:cNvPr>
          <p:cNvSpPr txBox="1"/>
          <p:nvPr/>
        </p:nvSpPr>
        <p:spPr>
          <a:xfrm>
            <a:off x="6009815" y="2869324"/>
            <a:ext cx="939625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>
                <a:solidFill>
                  <a:srgbClr val="FF0000"/>
                </a:solidFill>
                <a:latin typeface="+mn-lt"/>
              </a:rPr>
              <a:t>Mapping</a:t>
            </a:r>
            <a:endParaRPr lang="zh-CN" altLang="en-US" sz="1600" b="1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FF92443-7035-C3E9-BFEE-C5712D2F2816}"/>
              </a:ext>
            </a:extLst>
          </p:cNvPr>
          <p:cNvSpPr txBox="1"/>
          <p:nvPr/>
        </p:nvSpPr>
        <p:spPr>
          <a:xfrm>
            <a:off x="1790963" y="1293824"/>
            <a:ext cx="901787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Mapping</a:t>
            </a:r>
            <a:endParaRPr lang="zh-CN" altLang="en-US" sz="1600" b="1" err="1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240D89-247D-51B7-25B4-C1EC61188058}"/>
              </a:ext>
            </a:extLst>
          </p:cNvPr>
          <p:cNvSpPr txBox="1"/>
          <p:nvPr/>
        </p:nvSpPr>
        <p:spPr>
          <a:xfrm>
            <a:off x="3099502" y="682437"/>
            <a:ext cx="3313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1600" b="1"/>
              <a:t>Haptic Feedback: Buzz &amp; Force</a:t>
            </a:r>
            <a:endParaRPr lang="zh-CN" altLang="en-US" sz="1600" b="1"/>
          </a:p>
        </p:txBody>
      </p:sp>
      <p:sp>
        <p:nvSpPr>
          <p:cNvPr id="44" name="Titel 2">
            <a:extLst>
              <a:ext uri="{FF2B5EF4-FFF2-40B4-BE49-F238E27FC236}">
                <a16:creationId xmlns:a16="http://schemas.microsoft.com/office/drawing/2014/main" id="{089235DB-A220-4A03-4EB6-BA5CB8DD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174265"/>
            <a:ext cx="8508999" cy="410369"/>
          </a:xfrm>
        </p:spPr>
        <p:txBody>
          <a:bodyPr/>
          <a:lstStyle/>
          <a:p>
            <a:r>
              <a:rPr lang="de-DE" sz="3200"/>
              <a:t>Publisher &amp; Subscriber (ROS)</a:t>
            </a:r>
          </a:p>
        </p:txBody>
      </p:sp>
    </p:spTree>
    <p:extLst>
      <p:ext uri="{BB962C8B-B14F-4D97-AF65-F5344CB8AC3E}">
        <p14:creationId xmlns:p14="http://schemas.microsoft.com/office/powerpoint/2010/main" val="70540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60C641-87E7-D336-15FD-0F3387E48ABE}"/>
              </a:ext>
            </a:extLst>
          </p:cNvPr>
          <p:cNvSpPr txBox="1"/>
          <p:nvPr/>
        </p:nvSpPr>
        <p:spPr>
          <a:xfrm>
            <a:off x="223869" y="398658"/>
            <a:ext cx="495012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altLang="zh-CN" sz="2000" b="1">
                <a:latin typeface="Arial"/>
                <a:cs typeface="Arial"/>
              </a:rPr>
              <a:t>2 Finger Closure to Full Hand Closure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240D89-247D-51B7-25B4-C1EC61188058}"/>
              </a:ext>
            </a:extLst>
          </p:cNvPr>
          <p:cNvSpPr txBox="1"/>
          <p:nvPr/>
        </p:nvSpPr>
        <p:spPr>
          <a:xfrm>
            <a:off x="154502" y="2395330"/>
            <a:ext cx="500609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altLang="zh-CN" sz="2000" b="1">
                <a:latin typeface="Arial"/>
                <a:cs typeface="Arial"/>
              </a:rPr>
              <a:t>Haptic Feedback: Buzz &amp; Force(0~100)</a:t>
            </a:r>
            <a:endParaRPr lang="zh-CN" altLang="en-US" sz="2000" b="1">
              <a:latin typeface="Arial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BC917D-48F9-5BBB-1997-D2040174A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5" t="1717" b="10989"/>
          <a:stretch/>
        </p:blipFill>
        <p:spPr>
          <a:xfrm>
            <a:off x="290087" y="863950"/>
            <a:ext cx="2673831" cy="14788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C8B3A8-0674-4706-0F7D-E91399970E2A}"/>
                  </a:ext>
                </a:extLst>
              </p:cNvPr>
              <p:cNvSpPr txBox="1"/>
              <p:nvPr/>
            </p:nvSpPr>
            <p:spPr>
              <a:xfrm>
                <a:off x="3304453" y="1160343"/>
                <a:ext cx="4452183" cy="10097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600">
                    <a:latin typeface="+mn-lt"/>
                  </a:rPr>
                  <a:t>If finger distance &lt; threshold(0.35)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600">
                    <a:latin typeface="+mn-lt"/>
                  </a:rPr>
                  <a:t>	</a:t>
                </a:r>
                <a:r>
                  <a:rPr lang="en-US" altLang="zh-CN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𝑠h𝑎𝑑𝑜𝑤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𝑠h𝑎𝑑𝑜𝑤</m:t>
                                </m:r>
                              </m:sub>
                            </m:sSub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𝑠h𝑎𝑘𝑒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              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1600" err="1">
                  <a:latin typeface="+mn-lt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C8B3A8-0674-4706-0F7D-E9139997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453" y="1160343"/>
                <a:ext cx="4452183" cy="1009764"/>
              </a:xfrm>
              <a:prstGeom prst="rect">
                <a:avLst/>
              </a:prstGeom>
              <a:blipFill>
                <a:blip r:embed="rId3"/>
                <a:stretch>
                  <a:fillRect l="-2740" t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DDF37E43-2F33-3F7B-B3F2-3B170381C7A5}"/>
              </a:ext>
            </a:extLst>
          </p:cNvPr>
          <p:cNvSpPr/>
          <p:nvPr/>
        </p:nvSpPr>
        <p:spPr>
          <a:xfrm>
            <a:off x="5077762" y="2397738"/>
            <a:ext cx="2548757" cy="3480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b="1"/>
              <a:t>/contacts/fingers</a:t>
            </a:r>
            <a:endParaRPr lang="zh-CN" altLang="en-US" sz="16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CD20D8-17DD-FDC7-6D32-3625D9399124}"/>
              </a:ext>
            </a:extLst>
          </p:cNvPr>
          <p:cNvSpPr txBox="1"/>
          <p:nvPr/>
        </p:nvSpPr>
        <p:spPr>
          <a:xfrm>
            <a:off x="3953992" y="2793420"/>
            <a:ext cx="3701743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Feedback of force on the contact (6 dim)</a:t>
            </a:r>
            <a:endParaRPr lang="zh-CN" altLang="en-US" sz="1600" err="1">
              <a:latin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32A2922-FF4C-D4E0-DA6B-75CFE3C40CB6}"/>
              </a:ext>
            </a:extLst>
          </p:cNvPr>
          <p:cNvSpPr txBox="1"/>
          <p:nvPr/>
        </p:nvSpPr>
        <p:spPr>
          <a:xfrm>
            <a:off x="3856246" y="3066018"/>
            <a:ext cx="46823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force += </a:t>
            </a:r>
            <a:r>
              <a:rPr lang="en-US" altLang="zh-CN" sz="1400" b="0" err="1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msg.states</a:t>
            </a:r>
            <a:r>
              <a:rPr lang="en-US" altLang="zh-CN" sz="1400" b="0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err="1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sz="1400" b="0" err="1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total_wrench.force.x</a:t>
            </a:r>
            <a:endParaRPr lang="en-US" altLang="zh-CN" sz="1400" b="0">
              <a:solidFill>
                <a:srgbClr val="2E2E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force += </a:t>
            </a:r>
            <a:r>
              <a:rPr lang="en-US" altLang="zh-CN" sz="1400" b="0" err="1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msg.states</a:t>
            </a:r>
            <a:r>
              <a:rPr lang="en-US" altLang="zh-CN" sz="1400" b="0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err="1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sz="1400" b="0" err="1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total_wrench.force.y</a:t>
            </a:r>
            <a:endParaRPr lang="en-US" altLang="zh-CN" sz="1400" b="0">
              <a:solidFill>
                <a:srgbClr val="2E2E2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force += </a:t>
            </a:r>
            <a:r>
              <a:rPr lang="en-US" altLang="zh-CN" sz="1400" b="0" err="1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msg.states</a:t>
            </a:r>
            <a:r>
              <a:rPr lang="en-US" altLang="zh-CN" sz="1400" b="0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err="1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sz="1400" b="0" err="1"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total_wrench.force.z</a:t>
            </a:r>
            <a:endParaRPr lang="en-US" altLang="zh-CN" sz="1400" b="0">
              <a:solidFill>
                <a:srgbClr val="2E2E2E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3B14742-B8ED-75E5-5B54-B371C42602C2}"/>
                  </a:ext>
                </a:extLst>
              </p:cNvPr>
              <p:cNvSpPr txBox="1"/>
              <p:nvPr/>
            </p:nvSpPr>
            <p:spPr>
              <a:xfrm>
                <a:off x="3947686" y="3845404"/>
                <a:ext cx="3127879" cy="13926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400">
                    <a:latin typeface="+mn-lt"/>
                  </a:rPr>
                  <a:t>if force &gt;70 : force = 70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altLang="zh-CN" sz="1400">
                    <a:latin typeface="+mn-lt"/>
                  </a:rPr>
                  <a:t>else if force&lt;40: force = force*2</a:t>
                </a:r>
              </a:p>
              <a:p>
                <a:r>
                  <a:rPr lang="en-US" altLang="zh-CN" sz="1400" b="0">
                    <a:solidFill>
                      <a:srgbClr val="2E2E2E"/>
                    </a:solidFill>
                    <a:effectLst/>
                    <a:latin typeface="+mn-lt"/>
                  </a:rPr>
                  <a:t>robot.actuateEffort(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rgbClr val="2E2E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E2E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rgbClr val="2E2E2E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400" b="0">
                    <a:solidFill>
                      <a:srgbClr val="2E2E2E"/>
                    </a:solidFill>
                    <a:effectLst/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1400" b="0">
                    <a:solidFill>
                      <a:srgbClr val="2E2E2E"/>
                    </a:solidFill>
                    <a:effectLst/>
                    <a:latin typeface="+mn-lt"/>
                  </a:rPr>
                  <a:t>)</a:t>
                </a:r>
              </a:p>
              <a:p>
                <a:r>
                  <a:rPr lang="en-US" altLang="zh-CN" sz="1400" b="0" err="1">
                    <a:solidFill>
                      <a:srgbClr val="2E2E2E"/>
                    </a:solidFill>
                    <a:effectLst/>
                    <a:latin typeface="+mn-lt"/>
                  </a:rPr>
                  <a:t>robot.actuateBuzz</a:t>
                </a:r>
                <a:r>
                  <a:rPr lang="en-US" altLang="zh-CN" sz="1400" b="0">
                    <a:solidFill>
                      <a:srgbClr val="2E2E2E"/>
                    </a:solidFill>
                    <a:effectLst/>
                    <a:latin typeface="+mn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rgbClr val="2E2E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E2E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rgbClr val="2E2E2E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400" b="0">
                    <a:solidFill>
                      <a:srgbClr val="2E2E2E"/>
                    </a:solidFill>
                    <a:effectLst/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400" i="1">
                        <a:solidFill>
                          <a:srgbClr val="2E2E2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1400" b="0">
                    <a:solidFill>
                      <a:srgbClr val="2E2E2E"/>
                    </a:solidFill>
                    <a:effectLst/>
                    <a:latin typeface="+mn-lt"/>
                  </a:rPr>
                  <a:t>)</a:t>
                </a:r>
              </a:p>
              <a:p>
                <a:pPr>
                  <a:lnSpc>
                    <a:spcPct val="114000"/>
                  </a:lnSpc>
                </a:pPr>
                <a:endParaRPr lang="en-US" altLang="zh-CN" sz="140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zh-CN" altLang="en-US" sz="1400" err="1">
                  <a:latin typeface="+mn-lt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3B14742-B8ED-75E5-5B54-B371C426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86" y="3845404"/>
                <a:ext cx="3127879" cy="1392689"/>
              </a:xfrm>
              <a:prstGeom prst="rect">
                <a:avLst/>
              </a:prstGeom>
              <a:blipFill>
                <a:blip r:embed="rId4"/>
                <a:stretch>
                  <a:fillRect l="-3509" t="-3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3C0649FC-7F01-6894-C000-DB8B484BD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21" y="2888242"/>
            <a:ext cx="3255835" cy="180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0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88913" y="174265"/>
            <a:ext cx="8508999" cy="410369"/>
          </a:xfrm>
        </p:spPr>
        <p:txBody>
          <a:bodyPr/>
          <a:lstStyle/>
          <a:p>
            <a:r>
              <a:rPr lang="de-DE" sz="3200"/>
              <a:t>Calibration and </a:t>
            </a:r>
            <a:r>
              <a:rPr lang="de-DE" altLang="zh-CN" sz="3200"/>
              <a:t>Mapping  </a:t>
            </a:r>
            <a:endParaRPr lang="de-DE" sz="3200"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0A36D4-8C38-339C-980B-AF548A853040}"/>
              </a:ext>
            </a:extLst>
          </p:cNvPr>
          <p:cNvSpPr txBox="1"/>
          <p:nvPr/>
        </p:nvSpPr>
        <p:spPr>
          <a:xfrm>
            <a:off x="312479" y="3998902"/>
            <a:ext cx="221331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Four joints each finger</a:t>
            </a:r>
            <a:endParaRPr lang="zh-CN" altLang="en-US" sz="1600" err="1">
              <a:latin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212F5B-740A-8319-7080-4839FA68775C}"/>
              </a:ext>
            </a:extLst>
          </p:cNvPr>
          <p:cNvSpPr txBox="1"/>
          <p:nvPr/>
        </p:nvSpPr>
        <p:spPr>
          <a:xfrm>
            <a:off x="1035844" y="807244"/>
            <a:ext cx="232171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 err="1">
                <a:latin typeface="+mn-lt"/>
              </a:rPr>
              <a:t>Senseglove</a:t>
            </a:r>
            <a:endParaRPr lang="zh-CN" altLang="en-US" sz="1600" b="1" err="1">
              <a:latin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8DFDE4-5588-9485-F80A-CB051C59429C}"/>
              </a:ext>
            </a:extLst>
          </p:cNvPr>
          <p:cNvSpPr txBox="1"/>
          <p:nvPr/>
        </p:nvSpPr>
        <p:spPr>
          <a:xfrm>
            <a:off x="3686175" y="800101"/>
            <a:ext cx="145018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>
                <a:latin typeface="+mn-lt"/>
              </a:rPr>
              <a:t>Shadow hand</a:t>
            </a:r>
            <a:endParaRPr lang="zh-CN" altLang="en-US" sz="1600" b="1" err="1">
              <a:latin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A7DDB9-2D5C-E79B-E429-BDD424CE6102}"/>
              </a:ext>
            </a:extLst>
          </p:cNvPr>
          <p:cNvGrpSpPr/>
          <p:nvPr/>
        </p:nvGrpSpPr>
        <p:grpSpPr>
          <a:xfrm>
            <a:off x="2857030" y="1091877"/>
            <a:ext cx="1095159" cy="2840771"/>
            <a:chOff x="3077748" y="1098183"/>
            <a:chExt cx="1095159" cy="2840771"/>
          </a:xfrm>
        </p:grpSpPr>
        <p:pic>
          <p:nvPicPr>
            <p:cNvPr id="1026" name="Picture 2" descr="Shadow Dexterous | ROS COMPONENTS">
              <a:extLst>
                <a:ext uri="{FF2B5EF4-FFF2-40B4-BE49-F238E27FC236}">
                  <a16:creationId xmlns:a16="http://schemas.microsoft.com/office/drawing/2014/main" id="{BDF35807-1008-2FED-3B70-68C1050F72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16"/>
            <a:stretch/>
          </p:blipFill>
          <p:spPr bwMode="auto">
            <a:xfrm>
              <a:off x="3077748" y="1098183"/>
              <a:ext cx="1095159" cy="2840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1B78A83-05A3-AE43-F78D-0B75A049960C}"/>
                </a:ext>
              </a:extLst>
            </p:cNvPr>
            <p:cNvSpPr/>
            <p:nvPr/>
          </p:nvSpPr>
          <p:spPr>
            <a:xfrm>
              <a:off x="3174025" y="2028022"/>
              <a:ext cx="385763" cy="37861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4A4E43F-02EF-EFFC-0516-0620564D50BA}"/>
                </a:ext>
              </a:extLst>
            </p:cNvPr>
            <p:cNvSpPr/>
            <p:nvPr/>
          </p:nvSpPr>
          <p:spPr>
            <a:xfrm>
              <a:off x="3629213" y="2102516"/>
              <a:ext cx="309742" cy="3145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BFCA68EB-96EA-CC42-8A9C-2ED016022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694" y="1229710"/>
            <a:ext cx="1444344" cy="25621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0B31F60-473A-0999-AE8E-6B79A073A9F6}"/>
                  </a:ext>
                </a:extLst>
              </p:cNvPr>
              <p:cNvSpPr txBox="1"/>
              <p:nvPr/>
            </p:nvSpPr>
            <p:spPr>
              <a:xfrm>
                <a:off x="5762727" y="1199324"/>
                <a:ext cx="3298146" cy="33451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600" b="1">
                    <a:latin typeface="+mn-lt"/>
                  </a:rPr>
                  <a:t>Shadow hand joints </a:t>
                </a:r>
              </a:p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altLang="zh-CN" sz="1600">
                    <a:latin typeface="+mn-lt"/>
                  </a:rPr>
                  <a:t>DIP and PIP are coupled(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0~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1600">
                    <a:latin typeface="+mn-lt"/>
                  </a:rPr>
                  <a:t>)</a:t>
                </a:r>
              </a:p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altLang="zh-CN" sz="1600">
                    <a:latin typeface="+mn-lt"/>
                  </a:rPr>
                  <a:t>MCP(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0~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1600">
                    <a:latin typeface="+mn-lt"/>
                  </a:rPr>
                  <a:t>), Shake(-0.18~0.18)</a:t>
                </a:r>
              </a:p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altLang="zh-CN" sz="1600">
                    <a:latin typeface="+mn-lt"/>
                  </a:rPr>
                  <a:t>Unhuman pose</a:t>
                </a:r>
              </a:p>
              <a:p>
                <a:pPr>
                  <a:lnSpc>
                    <a:spcPct val="114000"/>
                  </a:lnSpc>
                </a:pPr>
                <a:endParaRPr lang="en-US" altLang="zh-CN" sz="160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altLang="zh-CN" sz="1600" b="1" err="1">
                    <a:latin typeface="+mn-lt"/>
                  </a:rPr>
                  <a:t>Senseglove</a:t>
                </a:r>
                <a:r>
                  <a:rPr lang="en-US" altLang="zh-CN" sz="1600" b="1">
                    <a:latin typeface="+mn-lt"/>
                  </a:rPr>
                  <a:t> joints</a:t>
                </a:r>
              </a:p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altLang="zh-CN" sz="1600">
                    <a:latin typeface="+mn-lt"/>
                  </a:rPr>
                  <a:t>Change after calibration</a:t>
                </a:r>
              </a:p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altLang="zh-CN" sz="1600">
                    <a:latin typeface="+mn-lt"/>
                  </a:rPr>
                  <a:t>Depend on hand size</a:t>
                </a:r>
              </a:p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altLang="zh-CN" sz="1600">
                    <a:latin typeface="+mn-lt"/>
                  </a:rPr>
                  <a:t>Range changes! </a:t>
                </a:r>
              </a:p>
              <a:p>
                <a:pPr>
                  <a:lnSpc>
                    <a:spcPct val="114000"/>
                  </a:lnSpc>
                </a:pPr>
                <a:endParaRPr lang="en-US" altLang="zh-CN" sz="160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en-US" altLang="zh-CN" sz="160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zh-CN" altLang="en-US" sz="1600">
                  <a:latin typeface="+mn-lt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0B31F60-473A-0999-AE8E-6B79A073A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727" y="1199324"/>
                <a:ext cx="3298146" cy="3345147"/>
              </a:xfrm>
              <a:prstGeom prst="rect">
                <a:avLst/>
              </a:prstGeom>
              <a:blipFill>
                <a:blip r:embed="rId5"/>
                <a:stretch>
                  <a:fillRect l="-3697" t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71CCFD33-384C-FFEC-8770-DD0F4D437169}"/>
              </a:ext>
            </a:extLst>
          </p:cNvPr>
          <p:cNvGrpSpPr/>
          <p:nvPr/>
        </p:nvGrpSpPr>
        <p:grpSpPr>
          <a:xfrm>
            <a:off x="235272" y="1228898"/>
            <a:ext cx="2702081" cy="2685704"/>
            <a:chOff x="391163" y="1278732"/>
            <a:chExt cx="2702081" cy="268570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75793E7-FD93-52C2-23F7-4D5AB3CF3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163" y="1278732"/>
              <a:ext cx="2702081" cy="2685704"/>
            </a:xfrm>
            <a:prstGeom prst="rect">
              <a:avLst/>
            </a:prstGeom>
          </p:spPr>
        </p:pic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EBBF0D2-C571-54FE-C7B2-EA6CCBCC93A1}"/>
                </a:ext>
              </a:extLst>
            </p:cNvPr>
            <p:cNvSpPr/>
            <p:nvPr/>
          </p:nvSpPr>
          <p:spPr>
            <a:xfrm>
              <a:off x="2343363" y="2330685"/>
              <a:ext cx="385763" cy="37861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0DDD18B-0961-EF34-E399-02D6C3A8E30E}"/>
                </a:ext>
              </a:extLst>
            </p:cNvPr>
            <p:cNvSpPr/>
            <p:nvPr/>
          </p:nvSpPr>
          <p:spPr>
            <a:xfrm>
              <a:off x="1999067" y="2207173"/>
              <a:ext cx="271167" cy="2585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371EADA-4D53-A256-63BE-42266EE6D834}"/>
                </a:ext>
              </a:extLst>
            </p:cNvPr>
            <p:cNvSpPr/>
            <p:nvPr/>
          </p:nvSpPr>
          <p:spPr>
            <a:xfrm>
              <a:off x="1691114" y="2313196"/>
              <a:ext cx="271167" cy="2585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E1B6B24-D295-0E3F-56DD-5D7DFB8EED97}"/>
                </a:ext>
              </a:extLst>
            </p:cNvPr>
            <p:cNvSpPr/>
            <p:nvPr/>
          </p:nvSpPr>
          <p:spPr>
            <a:xfrm>
              <a:off x="1902979" y="2892989"/>
              <a:ext cx="385763" cy="37861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136C374-5F18-6F92-7202-A3573E9818C8}"/>
                </a:ext>
              </a:extLst>
            </p:cNvPr>
            <p:cNvSpPr/>
            <p:nvPr/>
          </p:nvSpPr>
          <p:spPr>
            <a:xfrm>
              <a:off x="1336473" y="3290053"/>
              <a:ext cx="290530" cy="2905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12368FD-ACB1-E346-CF37-7E21B98788EB}"/>
                </a:ext>
              </a:extLst>
            </p:cNvPr>
            <p:cNvSpPr/>
            <p:nvPr/>
          </p:nvSpPr>
          <p:spPr>
            <a:xfrm>
              <a:off x="1028520" y="3202818"/>
              <a:ext cx="290530" cy="2905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9EA3F86-0366-0341-3D5E-73376BDE1BFD}"/>
              </a:ext>
            </a:extLst>
          </p:cNvPr>
          <p:cNvSpPr txBox="1"/>
          <p:nvPr/>
        </p:nvSpPr>
        <p:spPr>
          <a:xfrm>
            <a:off x="177192" y="4358426"/>
            <a:ext cx="2352214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>
                <a:latin typeface="+mn-lt"/>
              </a:rPr>
              <a:t>DIP &amp; MCP-1 &amp; MCP-2</a:t>
            </a:r>
          </a:p>
          <a:p>
            <a:pPr algn="ctr">
              <a:lnSpc>
                <a:spcPct val="114000"/>
              </a:lnSpc>
            </a:pPr>
            <a:r>
              <a:rPr lang="en-US" altLang="zh-CN" sz="1600" strike="sngStrike">
                <a:latin typeface="+mn-lt"/>
              </a:rPr>
              <a:t>PIP(discard)</a:t>
            </a:r>
            <a:endParaRPr lang="zh-CN" altLang="en-US" sz="1600" strike="sngStrike" err="1">
              <a:latin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B89131-2133-BF0F-76D1-2DB422B5718F}"/>
              </a:ext>
            </a:extLst>
          </p:cNvPr>
          <p:cNvSpPr txBox="1"/>
          <p:nvPr/>
        </p:nvSpPr>
        <p:spPr>
          <a:xfrm>
            <a:off x="3039194" y="3964531"/>
            <a:ext cx="3158836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Ring, middle, Index: 3 controller</a:t>
            </a:r>
          </a:p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Pinky: 4 controller</a:t>
            </a:r>
          </a:p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Thumb: 5 controller</a:t>
            </a:r>
            <a:endParaRPr lang="zh-CN" altLang="en-US" sz="160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849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22EE977F-5802-42A3-DCB5-4D5BE59BB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66" b="33304"/>
          <a:stretch/>
        </p:blipFill>
        <p:spPr>
          <a:xfrm>
            <a:off x="240982" y="3097938"/>
            <a:ext cx="2765271" cy="140423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1B34C3A-06AD-6915-6EFB-7C6CFD0F7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62" t="3228" b="32681"/>
          <a:stretch/>
        </p:blipFill>
        <p:spPr>
          <a:xfrm>
            <a:off x="246941" y="997924"/>
            <a:ext cx="2708155" cy="157382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3DBA11F7-69B0-7B8E-DA63-FD7F6E814DB1}"/>
              </a:ext>
            </a:extLst>
          </p:cNvPr>
          <p:cNvSpPr txBox="1"/>
          <p:nvPr/>
        </p:nvSpPr>
        <p:spPr>
          <a:xfrm>
            <a:off x="479273" y="678029"/>
            <a:ext cx="236994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Open Position(low bound)</a:t>
            </a:r>
            <a:endParaRPr lang="zh-CN" altLang="en-US" sz="1600" err="1">
              <a:latin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B55FB1-115C-8944-ACD4-2C07021EC6C4}"/>
              </a:ext>
            </a:extLst>
          </p:cNvPr>
          <p:cNvSpPr txBox="1"/>
          <p:nvPr/>
        </p:nvSpPr>
        <p:spPr>
          <a:xfrm>
            <a:off x="397291" y="2782957"/>
            <a:ext cx="260913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Close Position(upper bound)</a:t>
            </a:r>
            <a:endParaRPr lang="zh-CN" altLang="en-US" sz="1600" err="1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50C2DBD-AE17-16E2-0C56-85272504E521}"/>
                  </a:ext>
                </a:extLst>
              </p:cNvPr>
              <p:cNvSpPr txBox="1"/>
              <p:nvPr/>
            </p:nvSpPr>
            <p:spPr>
              <a:xfrm>
                <a:off x="3610188" y="682693"/>
                <a:ext cx="4921027" cy="2400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𝑠h𝑎𝑑𝑜𝑤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𝑔𝑙𝑜𝑣𝑒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𝑜𝑝𝑒𝑛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)∗2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𝑜𝑝𝑒𝑛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𝑐𝑙𝑜𝑠𝑒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𝑔𝑙𝑜𝑣𝑒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𝐷𝐼𝑃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𝑔𝑙𝑜𝑣𝑒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𝑜𝑝𝑒𝑛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)∗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𝑜𝑝𝑒𝑛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𝑐𝑙𝑜𝑠𝑒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𝑔𝑙𝑜𝑣𝑒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𝑀𝐶𝑃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𝑔𝑙𝑜𝑣𝑒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𝑜𝑝𝑒𝑛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)∗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𝑜𝑝𝑒𝑛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𝑐𝑙𝑜𝑠𝑒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𝑔𝑙𝑜𝑣𝑒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𝑇h𝑢𝑚𝑏</m:t>
                              </m:r>
                            </m:e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𝑔𝑙𝑜𝑣𝑒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</a:rPr>
                                                <m:t>𝑜𝑝𝑒𝑛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∗0.35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𝑜𝑝𝑒𝑛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𝑐𝑙𝑜𝑠𝑒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−0.175), 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𝑔𝑙𝑜𝑣𝑒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𝑆h𝑎𝑘𝑒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>
                  <a:latin typeface="+mn-lt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50C2DBD-AE17-16E2-0C56-85272504E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188" y="682693"/>
                <a:ext cx="4921027" cy="2400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E0B68E8-18D1-4555-2215-A375CD944CDA}"/>
              </a:ext>
            </a:extLst>
          </p:cNvPr>
          <p:cNvSpPr txBox="1"/>
          <p:nvPr/>
        </p:nvSpPr>
        <p:spPr>
          <a:xfrm>
            <a:off x="4084788" y="3611457"/>
            <a:ext cx="3947686" cy="672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altLang="zh-CN" sz="2000" b="1">
                <a:latin typeface="+mn-lt"/>
              </a:rPr>
              <a:t>Fit for different hand size</a:t>
            </a: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altLang="zh-CN" sz="2000" b="1">
                <a:latin typeface="+mn-lt"/>
              </a:rPr>
              <a:t>Concise mapping</a:t>
            </a:r>
            <a:endParaRPr lang="zh-CN" altLang="en-US" sz="2000" b="1">
              <a:latin typeface="+mn-lt"/>
            </a:endParaRPr>
          </a:p>
        </p:txBody>
      </p:sp>
      <p:sp>
        <p:nvSpPr>
          <p:cNvPr id="30" name="Titel 2">
            <a:extLst>
              <a:ext uri="{FF2B5EF4-FFF2-40B4-BE49-F238E27FC236}">
                <a16:creationId xmlns:a16="http://schemas.microsoft.com/office/drawing/2014/main" id="{FC28E5DA-B403-1EA9-5A90-8FD7C06B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174265"/>
            <a:ext cx="8508999" cy="410369"/>
          </a:xfrm>
        </p:spPr>
        <p:txBody>
          <a:bodyPr/>
          <a:lstStyle/>
          <a:p>
            <a:r>
              <a:rPr lang="de-DE" sz="3200"/>
              <a:t>Calibration and </a:t>
            </a:r>
            <a:r>
              <a:rPr lang="de-DE" altLang="zh-CN" sz="3200"/>
              <a:t>Mapping  </a:t>
            </a:r>
            <a:endParaRPr lang="de-DE" sz="3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50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A93E6-0FD3-0FCC-05FD-1F951CC9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06370"/>
            <a:ext cx="8508999" cy="380232"/>
          </a:xfrm>
        </p:spPr>
        <p:txBody>
          <a:bodyPr/>
          <a:lstStyle/>
          <a:p>
            <a:r>
              <a:rPr lang="en-US" altLang="ko-KR"/>
              <a:t>Result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CDD022-4336-DAA6-1A9C-5503F1856D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Grasp_project_video">
            <a:hlinkClick r:id="" action="ppaction://media"/>
            <a:extLst>
              <a:ext uri="{FF2B5EF4-FFF2-40B4-BE49-F238E27FC236}">
                <a16:creationId xmlns:a16="http://schemas.microsoft.com/office/drawing/2014/main" id="{F5C80BA6-322F-EBA8-1DBF-9EDDD5E60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3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A71A12A-CE88-5697-94DD-77FB09B0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93" y="2300887"/>
            <a:ext cx="4312159" cy="544322"/>
          </a:xfrm>
        </p:spPr>
        <p:txBody>
          <a:bodyPr/>
          <a:lstStyle/>
          <a:p>
            <a:r>
              <a:rPr lang="en-US" altLang="zh-CN" sz="3200"/>
              <a:t>Thank for your attention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A824B3-A8A6-3F20-112F-A9EAE0350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99345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0E5ED09788AA04FBE0E462A3EFBCE46" ma:contentTypeVersion="3" ma:contentTypeDescription="Ein neues Dokument erstellen." ma:contentTypeScope="" ma:versionID="0bbf387325adc44b96631ffb3dc3ce40">
  <xsd:schema xmlns:xsd="http://www.w3.org/2001/XMLSchema" xmlns:xs="http://www.w3.org/2001/XMLSchema" xmlns:p="http://schemas.microsoft.com/office/2006/metadata/properties" xmlns:ns2="558e7f05-c910-4321-8934-ffa5ac0134cf" targetNamespace="http://schemas.microsoft.com/office/2006/metadata/properties" ma:root="true" ma:fieldsID="655d8a8802eb5ec8f37b1573d85c9c0a" ns2:_="">
    <xsd:import namespace="558e7f05-c910-4321-8934-ffa5ac0134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8e7f05-c910-4321-8934-ffa5ac0134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F13DCD-D8BF-4F2C-AA50-FC1CE03BF5B5}">
  <ds:schemaRefs>
    <ds:schemaRef ds:uri="558e7f05-c910-4321-8934-ffa5ac0134c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A4ABFF4-6522-4F5B-B15D-BA5283EBDE49}">
  <ds:schemaRefs>
    <ds:schemaRef ds:uri="558e7f05-c910-4321-8934-ffa5ac0134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300E79-8403-43F1-98E5-F907ABF80C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grasping_project</Template>
  <Application>Microsoft Office PowerPoint</Application>
  <PresentationFormat>On-screen Show (16:9)</PresentationFormat>
  <Slides>8</Slides>
  <Notes>3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Titel 1</vt:lpstr>
      <vt:lpstr>Titel 2</vt:lpstr>
      <vt:lpstr>Titel 3</vt:lpstr>
      <vt:lpstr>Inhalt</vt:lpstr>
      <vt:lpstr>Kapiteltrenner blau</vt:lpstr>
      <vt:lpstr>Kapiteltrenner schwarz</vt:lpstr>
      <vt:lpstr>Grasping with Senseglove </vt:lpstr>
      <vt:lpstr>Task</vt:lpstr>
      <vt:lpstr>Publisher &amp; Subscriber (ROS)</vt:lpstr>
      <vt:lpstr>PowerPoint Presentation</vt:lpstr>
      <vt:lpstr>Calibration and Mapping  </vt:lpstr>
      <vt:lpstr>Calibration and Mapping  </vt:lpstr>
      <vt:lpstr>Result</vt:lpstr>
      <vt:lpstr>Thank for your attention 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Grasping</dc:title>
  <dc:creator>Ni, Tianle</dc:creator>
  <cp:revision>1</cp:revision>
  <cp:lastPrinted>2015-07-30T14:04:45Z</cp:lastPrinted>
  <dcterms:created xsi:type="dcterms:W3CDTF">2022-08-06T19:16:04Z</dcterms:created>
  <dcterms:modified xsi:type="dcterms:W3CDTF">2022-08-08T06:18:46Z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0x010100E0E5ED09788AA04FBE0E462A3EFBCE46</vt:lpwstr>
  </property>
</Properties>
</file>